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60" r:id="rId4"/>
    <p:sldId id="259" r:id="rId5"/>
    <p:sldId id="268" r:id="rId6"/>
    <p:sldId id="263" r:id="rId7"/>
    <p:sldId id="262" r:id="rId8"/>
    <p:sldId id="272" r:id="rId9"/>
    <p:sldId id="271" r:id="rId10"/>
    <p:sldId id="270" r:id="rId11"/>
    <p:sldId id="269" r:id="rId12"/>
    <p:sldId id="261" r:id="rId13"/>
    <p:sldId id="279" r:id="rId14"/>
  </p:sldIdLst>
  <p:sldSz cx="9144000" cy="5143500" type="screen16x9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6">
          <p15:clr>
            <a:srgbClr val="A4A3A4"/>
          </p15:clr>
        </p15:guide>
        <p15:guide id="2" orient="horz" pos="2164">
          <p15:clr>
            <a:srgbClr val="A4A3A4"/>
          </p15:clr>
        </p15:guide>
        <p15:guide id="3" pos="3833">
          <p15:clr>
            <a:srgbClr val="A4A3A4"/>
          </p15:clr>
        </p15:guide>
        <p15:guide id="4" pos="19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795"/>
    <a:srgbClr val="FFFFFF"/>
    <a:srgbClr val="21608B"/>
    <a:srgbClr val="256E9F"/>
    <a:srgbClr val="396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486" y="120"/>
      </p:cViewPr>
      <p:guideLst>
        <p:guide orient="horz" pos="1076"/>
        <p:guide orient="horz" pos="2164"/>
        <p:guide pos="3833"/>
        <p:guide pos="19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414AC-5314-4B47-917A-D53A6C083839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7854422">
            <a:off x="5453674" y="3871217"/>
            <a:ext cx="176570" cy="160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07108" y="446262"/>
            <a:ext cx="6120000" cy="20882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ПРАВОВЫЕ</a:t>
            </a:r>
          </a:p>
          <a:p>
            <a:pPr algn="ctr"/>
            <a:r>
              <a:rPr lang="ru-RU" sz="4400" b="1" dirty="0" smtClean="0"/>
              <a:t>ОСНОВЫ </a:t>
            </a:r>
            <a:r>
              <a:rPr lang="ru-RU" sz="4400" b="1" dirty="0"/>
              <a:t>НАБЛЮДЕНИЯ</a:t>
            </a:r>
          </a:p>
        </p:txBody>
      </p:sp>
    </p:spTree>
    <p:extLst>
      <p:ext uri="{BB962C8B-B14F-4D97-AF65-F5344CB8AC3E}">
        <p14:creationId xmlns:p14="http://schemas.microsoft.com/office/powerpoint/2010/main" val="289310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-20538"/>
            <a:ext cx="9141291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19548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ОБРАЗЕЦ ЗАПОЛНЕНИЯ КОПИИ ПРОТОКОЛА</a:t>
            </a:r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2051720" y="771550"/>
            <a:ext cx="4589594" cy="4283530"/>
            <a:chOff x="2195736" y="123479"/>
            <a:chExt cx="4752528" cy="4896542"/>
          </a:xfrm>
        </p:grpSpPr>
        <p:pic>
          <p:nvPicPr>
            <p:cNvPr id="3" name="Рисунок 2"/>
            <p:cNvPicPr/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2195736" y="123479"/>
              <a:ext cx="4752528" cy="4896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Прямоугольник 1"/>
            <p:cNvSpPr/>
            <p:nvPr/>
          </p:nvSpPr>
          <p:spPr>
            <a:xfrm>
              <a:off x="2267744" y="2859782"/>
              <a:ext cx="1656184" cy="17640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Место для штрих-кода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10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4731990"/>
            <a:ext cx="648072" cy="189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4572000" y="2283718"/>
            <a:ext cx="864096" cy="864096"/>
            <a:chOff x="7236296" y="2643758"/>
            <a:chExt cx="864096" cy="864096"/>
          </a:xfrm>
        </p:grpSpPr>
        <p:sp>
          <p:nvSpPr>
            <p:cNvPr id="10" name="Овал 9"/>
            <p:cNvSpPr/>
            <p:nvPr/>
          </p:nvSpPr>
          <p:spPr>
            <a:xfrm>
              <a:off x="7236296" y="2643758"/>
              <a:ext cx="864096" cy="864096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6296" y="2859782"/>
              <a:ext cx="864096" cy="338554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Оттиск </a:t>
              </a:r>
              <a:br>
                <a:rPr lang="ru-RU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</a:br>
              <a:r>
                <a:rPr lang="ru-RU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печати УИК</a:t>
              </a:r>
              <a:endPara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02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19548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ПОРЯДОК В ПОМЕЩЕНИИ ДЛЯ ГОЛОСОВАНИЯ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771550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 ПОРЯДКОМ В ПОМЕЩЕНИИ ДЛЯ ГОЛОСОВАНИЯ СЛЕДИТ ПРЕДСЕДАТЕЛЬ УИК 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Все </a:t>
            </a:r>
            <a:r>
              <a:rPr lang="ru-RU" sz="2400" dirty="0"/>
              <a:t>вопросы и предложения, возникшие у вас, целесообразно обсудить </a:t>
            </a:r>
            <a:r>
              <a:rPr lang="ru-RU" sz="2400" dirty="0" smtClean="0"/>
              <a:t>с </a:t>
            </a:r>
            <a:r>
              <a:rPr lang="ru-RU" sz="2400" dirty="0"/>
              <a:t>ним, при необходимости адресовать ему свои замечания, получить у него соответствующие разъяснения.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Вместе </a:t>
            </a:r>
            <a:r>
              <a:rPr lang="ru-RU" sz="2400" dirty="0"/>
              <a:t>с тем помните, что </a:t>
            </a:r>
            <a:r>
              <a:rPr lang="ru-RU" sz="2400" b="1" dirty="0"/>
              <a:t>вы вправе обжаловать решения и действия (бездействие) УИК</a:t>
            </a:r>
            <a:r>
              <a:rPr lang="ru-RU" sz="2400" dirty="0"/>
              <a:t> в вышестоящей избирательной комиссии или в суде.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72400" y="0"/>
            <a:ext cx="805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11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195486"/>
            <a:ext cx="5817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ЧТО ДЕЛАТЬ, ЕСЛИ НАРУШЕН ХОД ГОЛОСОВАНИЯ?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16017" y="695474"/>
            <a:ext cx="43924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 факту нарушения надо привлечь внимание председателя комиссии и потребовать пресечь нарушение или разъяснить ситуацию. Если реакции не последует, о нарушении следует поставить в известность штаб кандидата или избирательного объединения, передав туда соответствующий акт. Если нарушаются права наблюдателя, с жалобой можно обратиться </a:t>
            </a:r>
            <a:b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вышестоящую комиссию или суд.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19871" y="3147814"/>
            <a:ext cx="590465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latin typeface="+mj-lt"/>
                <a:ea typeface="Calibri" pitchFamily="34" charset="0"/>
                <a:cs typeface="Times New Roman" pitchFamily="18" charset="0"/>
              </a:rPr>
              <a:t>Нельзя вмешиваться в деятельность членов УИК</a:t>
            </a:r>
            <a:r>
              <a:rPr lang="ru-RU" altLang="ru-RU" sz="1600" dirty="0">
                <a:latin typeface="+mj-lt"/>
                <a:ea typeface="Calibri" pitchFamily="34" charset="0"/>
                <a:cs typeface="Times New Roman" pitchFamily="18" charset="0"/>
              </a:rPr>
              <a:t>, когда они выдают избирателям бюллетени для голосования, разъясняют избирателям порядок голосования, рассматривают жалобы </a:t>
            </a:r>
            <a:r>
              <a:rPr lang="ru-RU" alt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alt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>и </a:t>
            </a:r>
            <a:r>
              <a:rPr lang="ru-RU" altLang="ru-RU" sz="1600" dirty="0">
                <a:latin typeface="+mj-lt"/>
                <a:ea typeface="Calibri" pitchFamily="34" charset="0"/>
                <a:cs typeface="Times New Roman" pitchFamily="18" charset="0"/>
              </a:rPr>
              <a:t>обращения избирателей, сообщают в вышестоящую избирательную комиссию информацию об открытии избирательного участка, </a:t>
            </a:r>
            <a:r>
              <a:rPr lang="ru-RU" alt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>о </a:t>
            </a:r>
            <a:r>
              <a:rPr lang="ru-RU" altLang="ru-RU" sz="1600" dirty="0">
                <a:latin typeface="+mj-lt"/>
                <a:ea typeface="Calibri" pitchFamily="34" charset="0"/>
                <a:cs typeface="Times New Roman" pitchFamily="18" charset="0"/>
              </a:rPr>
              <a:t>ходе голосования и решают оперативные вопросы организации голосования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12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-20538"/>
            <a:ext cx="9141291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95486"/>
            <a:ext cx="3031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195486"/>
            <a:ext cx="6246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915566"/>
            <a:ext cx="590465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ПРИСОЕДИНЯЙТЕСЬ К НАМ В СОЦСЕТЯХ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ЦИК РОССИИ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0" descr="Картинки по запросу телеграм лого прозрачный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683369"/>
            <a:ext cx="1096757" cy="1096758"/>
          </a:xfrm>
          <a:prstGeom prst="rect">
            <a:avLst/>
          </a:prstGeom>
          <a:noFill/>
        </p:spPr>
      </p:pic>
      <p:pic>
        <p:nvPicPr>
          <p:cNvPr id="10" name="Picture 4" descr="Картинки по запросу ютуб лого прозрачный ф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0870" y="2283718"/>
            <a:ext cx="1201210" cy="1151471"/>
          </a:xfrm>
          <a:prstGeom prst="rect">
            <a:avLst/>
          </a:prstGeom>
          <a:noFill/>
        </p:spPr>
      </p:pic>
      <p:pic>
        <p:nvPicPr>
          <p:cNvPr id="11" name="Содержимое 3" descr="528633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3651870"/>
            <a:ext cx="1255937" cy="1203711"/>
          </a:xfrm>
          <a:prstGeom prst="rect">
            <a:avLst/>
          </a:prstGeom>
        </p:spPr>
      </p:pic>
      <p:pic>
        <p:nvPicPr>
          <p:cNvPr id="12" name="Picture 28" descr="Картинки по запросу фейсбук лого прозрачный фо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2200256"/>
            <a:ext cx="1357890" cy="1307598"/>
          </a:xfrm>
          <a:prstGeom prst="rect">
            <a:avLst/>
          </a:prstGeom>
          <a:noFill/>
        </p:spPr>
      </p:pic>
      <p:pic>
        <p:nvPicPr>
          <p:cNvPr id="13" name="Picture 2" descr="Картинки по запросу одноклассники лого прозрачный фон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9619" y="2283718"/>
            <a:ext cx="1096757" cy="1096758"/>
          </a:xfrm>
          <a:prstGeom prst="rect">
            <a:avLst/>
          </a:prstGeom>
          <a:noFill/>
        </p:spPr>
      </p:pic>
      <p:pic>
        <p:nvPicPr>
          <p:cNvPr id="14" name="Picture 24" descr="Похожее изображени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9620" y="3676522"/>
            <a:ext cx="1096756" cy="1096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 rotWithShape="1">
          <a:blip r:embed="rId3" cstate="print"/>
          <a:srcRect b="86881"/>
          <a:stretch/>
        </p:blipFill>
        <p:spPr>
          <a:xfrm>
            <a:off x="0" y="0"/>
            <a:ext cx="9141291" cy="6747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195486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КТО ТАКОЙ НАБЛЮДАТЕЛЬ?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344" y="699542"/>
            <a:ext cx="6048672" cy="1846659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НАБЛЮДАТЕЛЬ</a:t>
            </a:r>
            <a:r>
              <a:rPr lang="ru-RU" dirty="0"/>
              <a:t> – </a:t>
            </a:r>
            <a:r>
              <a:rPr lang="ru-RU" sz="1600" dirty="0"/>
              <a:t>гражданин Российской Федерации, уполномоченный осуществлять наблюдение за проведением голосования, подсчетом голосов и иной деятельностью комиссии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период проведения голосования, установления его итогов, определения  результатов выборов, референдума, включая деятельность комиссии по  проверке правильности установления </a:t>
            </a:r>
            <a:r>
              <a:rPr lang="ru-RU" sz="1600" spc="-50" dirty="0"/>
              <a:t>итогов голосования и определения результатов </a:t>
            </a:r>
            <a:r>
              <a:rPr lang="ru-RU" sz="1600" spc="-50" dirty="0" smtClean="0"/>
              <a:t>выборов, референдума</a:t>
            </a:r>
            <a:r>
              <a:rPr lang="ru-RU" sz="1600" spc="-50" dirty="0"/>
              <a:t>.</a:t>
            </a:r>
            <a:endParaRPr lang="ru-RU" spc="-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8344" y="2914947"/>
            <a:ext cx="3024336" cy="1384995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>
            <a:spAutoFit/>
          </a:bodyPr>
          <a:lstStyle/>
          <a:p>
            <a:r>
              <a:rPr lang="ru-RU" sz="1400" i="1" dirty="0"/>
              <a:t>Подпункт 42 статьи 2, Федеральный закон от 12 июня 2002 года № 67-ФЗ «Об основных гарантиях избирательных прав и права на участие в референдуме граждан Российской Федерации»</a:t>
            </a:r>
            <a:endParaRPr lang="ru-RU" sz="1400" i="1" spc="-50" dirty="0"/>
          </a:p>
        </p:txBody>
      </p:sp>
      <p:sp>
        <p:nvSpPr>
          <p:cNvPr id="8" name="TextBox 7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64562" y="265827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ru-RU" sz="8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0012" y="265827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sz="8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5462" y="265827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sz="8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 descr="5.jpg"/>
          <p:cNvPicPr>
            <a:picLocks noChangeAspect="1"/>
          </p:cNvPicPr>
          <p:nvPr/>
        </p:nvPicPr>
        <p:blipFill rotWithShape="1">
          <a:blip r:embed="rId2" cstate="print"/>
          <a:srcRect b="86881"/>
          <a:stretch/>
        </p:blipFill>
        <p:spPr>
          <a:xfrm>
            <a:off x="1354" y="0"/>
            <a:ext cx="9141291" cy="6747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195486"/>
            <a:ext cx="4654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НАБЛЮДАТЕЛЮ В ДЕНЬ ГОЛОСОВАНИЯ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8344" y="77155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Наблюдение начинается с момента начала работы УИК в день голосования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продолжается до сообщения из вышестоящей избирательной комиссии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 </a:t>
            </a:r>
            <a:r>
              <a:rPr lang="ru-RU" b="1" dirty="0"/>
              <a:t>приеме протокола УИК об итогах голосования.</a:t>
            </a:r>
            <a:endParaRPr lang="ru-RU" dirty="0"/>
          </a:p>
          <a:p>
            <a:r>
              <a:rPr lang="ru-RU" dirty="0"/>
              <a:t>Доступ наблюдателя в помещение для голосования обеспечивается не менее чем за один час до начала голосования.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2340044"/>
            <a:ext cx="9142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Начиная наблюдение на избирательном участке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844100"/>
            <a:ext cx="3096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/>
              <a:t>Предъявите</a:t>
            </a:r>
            <a:r>
              <a:rPr lang="ru-RU" sz="1600" dirty="0"/>
              <a:t> паспорт или заменяющий его документ; направление, выданное зарегистрированным кандидатом, избирательным объединением, интересы которых вы представляете.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11216" y="2844100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Убедитесь</a:t>
            </a:r>
            <a:r>
              <a:rPr lang="ru-RU" sz="1600" dirty="0"/>
              <a:t>, что ваши данные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в том числе номер телефона) внесли в список лиц, присутствующих в помещении для голосования.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86936" y="2844100"/>
            <a:ext cx="309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Займите</a:t>
            </a:r>
            <a:r>
              <a:rPr lang="ru-RU" sz="1600" dirty="0" smtClean="0"/>
              <a:t> </a:t>
            </a:r>
            <a:r>
              <a:rPr lang="ru-RU" sz="1600" dirty="0"/>
              <a:t>место для наблюдения или место для фото- или видеосъемки, которое вам покажет председатель УИК.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21158" y="238708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195486"/>
            <a:ext cx="3237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МЕСТО ДЛЯ НАБЛЮДЕНИЯ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85800"/>
            <a:ext cx="7043539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28184" y="915566"/>
            <a:ext cx="27363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Кабины для голосования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3943171"/>
            <a:ext cx="273630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Ящики для голосования,</a:t>
            </a:r>
            <a:br>
              <a:rPr lang="ru-RU" dirty="0" smtClean="0"/>
            </a:br>
            <a:r>
              <a:rPr lang="ru-RU" dirty="0" smtClean="0"/>
              <a:t>технические средства подсчета голосов </a:t>
            </a:r>
            <a:br>
              <a:rPr lang="ru-RU" dirty="0" smtClean="0"/>
            </a:br>
            <a:r>
              <a:rPr lang="ru-RU" dirty="0" smtClean="0"/>
              <a:t>(если они используются)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4774168"/>
            <a:ext cx="28803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Места выдачи бюллетеней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483768" y="1131590"/>
            <a:ext cx="936104" cy="201622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483768" y="1131590"/>
            <a:ext cx="720080" cy="7200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483768" y="1131590"/>
            <a:ext cx="2448272" cy="208823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.jpg"/>
          <p:cNvPicPr>
            <a:picLocks noChangeAspect="1"/>
          </p:cNvPicPr>
          <p:nvPr/>
        </p:nvPicPr>
        <p:blipFill rotWithShape="1">
          <a:blip r:embed="rId2" cstate="print"/>
          <a:srcRect l="13492"/>
          <a:stretch/>
        </p:blipFill>
        <p:spPr>
          <a:xfrm>
            <a:off x="1236017" y="0"/>
            <a:ext cx="7907983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169017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ПРЕДСЕДАТЕЛЬ УИК НЕ РАЗРЕШАЕТ НАБЛЮДАТЕЛЮ НАХОДИТЬСЯ НА ТОМ МЕСТЕ, ГДЕ ОН РАСПОЛОЖИЛСЯ.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ПРАВ ЛИ ПРЕДСЕДАТЕЛЬ?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563638"/>
            <a:ext cx="47525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>
                <a:solidFill>
                  <a:schemeClr val="bg1"/>
                </a:solidFill>
              </a:rPr>
              <a:t>Председатель прав. Он определит для наблюдателя место, с которого будут видны места выдачи бюллетеней, кабины или иные специально оборудованные места для тайного голосования, ящики для голосования, технические средства подсчета голосов (при их использовании).</a:t>
            </a:r>
          </a:p>
          <a:p>
            <a:pPr>
              <a:lnSpc>
                <a:spcPts val="2000"/>
              </a:lnSpc>
            </a:pPr>
            <a:endParaRPr lang="ru-RU" sz="1050" dirty="0" smtClean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Председатель </a:t>
            </a:r>
            <a:r>
              <a:rPr lang="ru-RU" sz="1600" dirty="0">
                <a:solidFill>
                  <a:schemeClr val="bg1"/>
                </a:solidFill>
              </a:rPr>
              <a:t>УИК также покажет место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для </a:t>
            </a:r>
            <a:r>
              <a:rPr lang="ru-RU" sz="1600" dirty="0">
                <a:solidFill>
                  <a:schemeClr val="bg1"/>
                </a:solidFill>
              </a:rPr>
              <a:t>проведения фото- и видеосъемки, где </a:t>
            </a:r>
            <a:r>
              <a:rPr lang="ru-RU" sz="1600" dirty="0" smtClean="0">
                <a:solidFill>
                  <a:schemeClr val="bg1"/>
                </a:solidFill>
              </a:rPr>
              <a:t>она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spc="-40" dirty="0" smtClean="0">
                <a:solidFill>
                  <a:schemeClr val="bg1"/>
                </a:solidFill>
              </a:rPr>
              <a:t>не </a:t>
            </a:r>
            <a:r>
              <a:rPr lang="ru-RU" sz="1600" spc="-40" dirty="0">
                <a:solidFill>
                  <a:schemeClr val="bg1"/>
                </a:solidFill>
              </a:rPr>
              <a:t>будет нарушать тайну голосования и одновременно</a:t>
            </a:r>
            <a:r>
              <a:rPr lang="ru-RU" sz="1600" dirty="0">
                <a:solidFill>
                  <a:schemeClr val="bg1"/>
                </a:solidFill>
              </a:rPr>
              <a:t> наблюдателю будет обеспечен обзор помещения для голосования.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7503" y="123478"/>
            <a:ext cx="1128513" cy="1061202"/>
            <a:chOff x="107503" y="1347614"/>
            <a:chExt cx="1128513" cy="106120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07503" y="1347614"/>
              <a:ext cx="1128513" cy="1061202"/>
            </a:xfrm>
            <a:prstGeom prst="rect">
              <a:avLst/>
            </a:prstGeom>
            <a:solidFill>
              <a:srgbClr val="236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Фигура, имеющая форму буквы L 6"/>
            <p:cNvSpPr/>
            <p:nvPr/>
          </p:nvSpPr>
          <p:spPr>
            <a:xfrm rot="18751402">
              <a:off x="263855" y="1524160"/>
              <a:ext cx="758921" cy="494177"/>
            </a:xfrm>
            <a:prstGeom prst="corner">
              <a:avLst>
                <a:gd name="adj1" fmla="val 35525"/>
                <a:gd name="adj2" fmla="val 357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195486"/>
            <a:ext cx="2987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ФОТО- И ВИДЕОСЪЕМКА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80528" y="606996"/>
            <a:ext cx="9433048" cy="4536504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3090" y="627534"/>
            <a:ext cx="8393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/>
            <a:r>
              <a:rPr lang="ru-RU" sz="1600" b="1" dirty="0"/>
              <a:t>При проведении фото- и видеосъемки ЦИК </a:t>
            </a:r>
            <a:r>
              <a:rPr lang="ru-RU" sz="1600" b="1" dirty="0" smtClean="0"/>
              <a:t>России</a:t>
            </a:r>
          </a:p>
          <a:p>
            <a:pPr marL="176213"/>
            <a:r>
              <a:rPr lang="ru-RU" sz="1600" b="1" dirty="0" smtClean="0"/>
              <a:t>рекомендует </a:t>
            </a:r>
            <a:r>
              <a:rPr lang="ru-RU" sz="1600" b="1" dirty="0"/>
              <a:t>соблюдать следующие правила</a:t>
            </a:r>
            <a:r>
              <a:rPr lang="ru-RU" sz="1600" b="1" dirty="0" smtClean="0"/>
              <a:t>: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3090" y="1182198"/>
            <a:ext cx="8393406" cy="110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dirty="0" smtClean="0"/>
              <a:t>1</a:t>
            </a:r>
            <a:r>
              <a:rPr lang="ru-RU" sz="1400" dirty="0"/>
              <a:t>. Проведение фото- и видеосъемки в помещении для голосования не должно нарушать тайну голосования и должно исключать возможность контроля за волеизъявлением избирателей.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Поэтому </a:t>
            </a:r>
            <a:r>
              <a:rPr lang="ru-RU" sz="1400" dirty="0"/>
              <a:t>недопустимо вести фото- и видеосъемку в местах, предназначенных для заполнения бюллетеней, фото- </a:t>
            </a:r>
            <a:r>
              <a:rPr lang="ru-RU" sz="1400" dirty="0" smtClean="0"/>
              <a:t>и видеосъемку </a:t>
            </a:r>
            <a:r>
              <a:rPr lang="ru-RU" sz="1400" dirty="0"/>
              <a:t>заполненных бюллетеней до начала подсчета голосов. </a:t>
            </a:r>
            <a:r>
              <a:rPr lang="ru-RU" sz="1400" dirty="0" smtClean="0"/>
              <a:t>(</a:t>
            </a:r>
            <a:r>
              <a:rPr lang="ru-RU" sz="1400" dirty="0"/>
              <a:t>квартире).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3090" y="2345201"/>
            <a:ext cx="8393406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dirty="0" smtClean="0"/>
              <a:t>2</a:t>
            </a:r>
            <a:r>
              <a:rPr lang="ru-RU" sz="1400" dirty="0"/>
              <a:t>. Фото- и видеосъемка граждан в помещении для голосования должна </a:t>
            </a:r>
            <a:r>
              <a:rPr lang="ru-RU" sz="1400" dirty="0" smtClean="0"/>
              <a:t>осуществляться</a:t>
            </a:r>
          </a:p>
          <a:p>
            <a:pPr>
              <a:lnSpc>
                <a:spcPts val="2000"/>
              </a:lnSpc>
            </a:pPr>
            <a:r>
              <a:rPr lang="ru-RU" sz="1400" dirty="0" smtClean="0"/>
              <a:t>с </a:t>
            </a:r>
            <a:r>
              <a:rPr lang="ru-RU" sz="1400" dirty="0"/>
              <a:t>соблюдением положений </a:t>
            </a:r>
            <a:r>
              <a:rPr lang="ru-RU" sz="1400" b="1" dirty="0"/>
              <a:t>статьи 152 Гражданского кодекса Российской </a:t>
            </a:r>
            <a:r>
              <a:rPr lang="ru-RU" sz="1400" b="1" dirty="0" smtClean="0"/>
              <a:t>Федерации</a:t>
            </a:r>
            <a:r>
              <a:rPr lang="ru-RU" sz="1400" dirty="0" smtClean="0"/>
              <a:t>, т.е</a:t>
            </a:r>
            <a:r>
              <a:rPr lang="ru-RU" sz="1400" dirty="0"/>
              <a:t>. с учетом возможности обнародования и дальнейшего использования изображений физического лица только </a:t>
            </a:r>
            <a:r>
              <a:rPr lang="ru-RU" sz="1400" dirty="0" smtClean="0"/>
              <a:t>с </a:t>
            </a:r>
            <a:r>
              <a:rPr lang="ru-RU" sz="1400" dirty="0"/>
              <a:t>его </a:t>
            </a:r>
            <a:r>
              <a:rPr lang="ru-RU" sz="1400" spc="-30" dirty="0"/>
              <a:t>согласия, если изображение этого физического лица является основным элементом фотокадра (видеоряда</a:t>
            </a:r>
            <a:r>
              <a:rPr lang="ru-RU" sz="1400" spc="-30" dirty="0" smtClean="0"/>
              <a:t>).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3090" y="4431463"/>
            <a:ext cx="8393406" cy="588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dirty="0" smtClean="0"/>
              <a:t>4</a:t>
            </a:r>
            <a:r>
              <a:rPr lang="ru-RU" sz="1400" dirty="0"/>
              <a:t>. При осуществлении наблюдения за организацией голосования вне </a:t>
            </a:r>
            <a:r>
              <a:rPr lang="ru-RU" sz="1400" dirty="0" smtClean="0"/>
              <a:t>помещения для </a:t>
            </a:r>
            <a:r>
              <a:rPr lang="ru-RU" sz="1400" dirty="0"/>
              <a:t>голосования следует получить разрешение избирателя на </a:t>
            </a:r>
            <a:r>
              <a:rPr lang="ru-RU" sz="1400" dirty="0" smtClean="0"/>
              <a:t>проведение фото- </a:t>
            </a:r>
            <a:r>
              <a:rPr lang="ru-RU" sz="1400" dirty="0"/>
              <a:t>и (или) видеосъемки в его доме (квартире).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3090" y="3524939"/>
            <a:ext cx="8393406" cy="84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dirty="0" smtClean="0"/>
              <a:t>3</a:t>
            </a:r>
            <a:r>
              <a:rPr lang="ru-RU" sz="1400" dirty="0"/>
              <a:t>. Фото- и видеосъемка работы членов избирательной комиссии со списком избирателей должна осуществляться таким образом, чтобы сохранялась конфиденциальность персональных данных,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которые </a:t>
            </a:r>
            <a:r>
              <a:rPr lang="ru-RU" sz="1400" dirty="0"/>
              <a:t>в нем содержатся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5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.jpg"/>
          <p:cNvPicPr>
            <a:picLocks noChangeAspect="1"/>
          </p:cNvPicPr>
          <p:nvPr/>
        </p:nvPicPr>
        <p:blipFill rotWithShape="1">
          <a:blip r:embed="rId2" cstate="print"/>
          <a:srcRect b="86268"/>
          <a:stretch/>
        </p:blipFill>
        <p:spPr>
          <a:xfrm>
            <a:off x="1354" y="0"/>
            <a:ext cx="9141291" cy="7062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1" y="216972"/>
            <a:ext cx="8243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 КАКИМИ ДОКУМЕНТАМИ УИК МОЖНО ОЗНАКОМИТЬСЯ В ДЕНЬ ГОЛОСОВАНИЯ?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13159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Со списками избирателей;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с реестром заявлений и устных обращений о голосовании вне помещения </a:t>
            </a:r>
            <a:br>
              <a:rPr lang="ru-RU" dirty="0"/>
            </a:br>
            <a:r>
              <a:rPr lang="ru-RU" dirty="0"/>
              <a:t>для голосования;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с реестром избирателей, подавших заявление о включении в список избирателей по месту нахождения;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с реестром избирателей, подлежащих исключению из списка избирателей;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с реестром выдачи открепительных удостоверений (при проведении дополнительных выборов депутата Государственной Думы Федерального Собрания Российской Федерации седьмого созыва по одномандатному избирательному округу);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с данными протокола УИК об итогах голосования и приложенными </a:t>
            </a:r>
            <a:br>
              <a:rPr lang="ru-RU" dirty="0"/>
            </a:br>
            <a:r>
              <a:rPr lang="ru-RU" dirty="0"/>
              <a:t>к нему документами.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6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1" y="195486"/>
            <a:ext cx="8243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ГОЛОСОВАНИЕ ВНЕ ПОМЕЩЕНИЯ ДЛЯ ГОЛОСОВАНИЯ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771550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b="1" dirty="0" smtClean="0"/>
              <a:t>Для организации голосования вне помещения для голосования за 30 минут председатель УИК объявляет о том, что будет проводиться такое голосование.</a:t>
            </a:r>
          </a:p>
          <a:p>
            <a:pPr algn="ctr">
              <a:spcBef>
                <a:spcPts val="600"/>
              </a:spcBef>
            </a:pPr>
            <a:endParaRPr lang="ru-RU" sz="2400" dirty="0" smtClean="0"/>
          </a:p>
          <a:p>
            <a:pPr>
              <a:spcBef>
                <a:spcPts val="600"/>
              </a:spcBef>
            </a:pP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56363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СОСТАВ ВЫЕЗДНОЙ ГРУППЫ</a:t>
            </a:r>
            <a:endParaRPr lang="ru-RU" sz="24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1560" y="1923678"/>
          <a:ext cx="8352927" cy="28459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5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5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006">
                <a:tc gridSpan="3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29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ЧЛЕНА УИК С ПРАВОМ РЕШАЮЩЕГО ГОЛОСА </a:t>
                      </a:r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(обеспечивается возможность)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И БОЛЕЕ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ЧЛЕНОВ УИК С ПРАВОМ СОВЕЩАТЕЛЬНОГО ГОЛОСА ИЛИ НАБЛЮДАТЕЛЕЙ</a:t>
                      </a:r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71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ИЛИ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29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ЧЛЕН УИК С ПРАВОМ РЕШАЮЩЕГО ГОЛОСА</a:t>
                      </a:r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(при условии присутствия)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И БОЛЕЕ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ЧЛЕНОВ УИК С ПРАВОМ СОВЕЩАТЕЛЬНОГО ГОЛОСА ИЛИ НАБЛЮДАТЕЛЕЙ</a:t>
                      </a:r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7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2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-20538"/>
            <a:ext cx="9141291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1" y="195486"/>
            <a:ext cx="8243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ПОДСЧЕТ ГОЛОСОВ УЧАСТКОВОЙ ИЗБИРАТЕЛЬНОЙ КОМИССИЕЙ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99542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Подсчет голосов начинается сразу после окончания голосования и проводится </a:t>
            </a:r>
            <a:r>
              <a:rPr lang="ru-RU" sz="2000" b="1" dirty="0" smtClean="0"/>
              <a:t>без перерыва </a:t>
            </a:r>
            <a:r>
              <a:rPr lang="ru-RU" sz="2000" dirty="0" smtClean="0"/>
              <a:t>до окончания итогового заседания УИК</a:t>
            </a:r>
          </a:p>
          <a:p>
            <a:pPr algn="ctr">
              <a:buClr>
                <a:srgbClr val="FF0000"/>
              </a:buClr>
            </a:pPr>
            <a:endParaRPr lang="ru-RU" sz="2000" dirty="0" smtClean="0"/>
          </a:p>
          <a:p>
            <a:pPr marL="457200" indent="-457200">
              <a:buClr>
                <a:srgbClr val="FF0000"/>
              </a:buClr>
              <a:buAutoNum type="arabicPeriod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Погашение неиспользованных бюллетеней</a:t>
            </a:r>
          </a:p>
          <a:p>
            <a:pPr marL="457200" indent="-457200">
              <a:buClr>
                <a:srgbClr val="FF0000"/>
              </a:buClr>
              <a:buAutoNum type="arabicPeriod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Работа со списками избирателей 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Вскрытие переносного, а потом и стационарного ящика для голосования 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Сортировка бюллетеней (с оглашением и демонстрацией ), затем проводится непосредственный подсчет бюллетеней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/>
            <a:endParaRPr lang="ru-RU" sz="2000" dirty="0" smtClean="0"/>
          </a:p>
          <a:p>
            <a:pPr marL="457200" indent="-457200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pic>
        <p:nvPicPr>
          <p:cNvPr id="12290" name="Picture 2" descr="http://www.molbulak.ru.opt-images.1c-bitrix-cdn.ru/upload/iblock/e2a/patent-zaem%20%E2%80%94%20%D0%BA%D0%BE%D0%BF%D0%B8%D1%8F.jpg?1484816360531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63838"/>
            <a:ext cx="3082826" cy="15028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87824" y="357986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Председатель УИК оглашает результаты всех действий УИК по подсчету голосов, которые заносятся в увеличенную форму протокола об итогах голосования и в протокол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8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601</Words>
  <Application>Microsoft Office PowerPoint</Application>
  <PresentationFormat>Экран (16:9)</PresentationFormat>
  <Paragraphs>92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Дмитрий</cp:lastModifiedBy>
  <cp:revision>65</cp:revision>
  <dcterms:created xsi:type="dcterms:W3CDTF">2017-08-02T01:15:50Z</dcterms:created>
  <dcterms:modified xsi:type="dcterms:W3CDTF">2018-01-19T07:22:27Z</dcterms:modified>
</cp:coreProperties>
</file>